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9" autoAdjust="0"/>
    <p:restoredTop sz="94660"/>
  </p:normalViewPr>
  <p:slideViewPr>
    <p:cSldViewPr>
      <p:cViewPr varScale="1">
        <p:scale>
          <a:sx n="54" d="100"/>
          <a:sy n="5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32163"/>
            <a:ext cx="7772400" cy="1470025"/>
          </a:xfrm>
        </p:spPr>
        <p:txBody>
          <a:bodyPr/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r>
              <a:rPr lang="ru-RU" dirty="0" smtClean="0"/>
              <a:t>ДЛЯ ПЕДАГОГОВ </a:t>
            </a:r>
            <a:endParaRPr lang="ru-RU" dirty="0"/>
          </a:p>
        </p:txBody>
      </p:sp>
      <p:pic>
        <p:nvPicPr>
          <p:cNvPr id="2050" name="Picture 2" descr="C:\Users\Надежда Малышева\Desktop\конструктор пр квестов\содержание ИП\графика\LOGO_ИСРО РАО КОРАБ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24" y="530453"/>
            <a:ext cx="4758644" cy="28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226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В результате вы будете </a:t>
            </a:r>
            <a:r>
              <a:rPr lang="ru-RU" dirty="0" smtClean="0"/>
              <a:t>уметь: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5538" y="1548553"/>
            <a:ext cx="72494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разрабатывать </a:t>
            </a:r>
            <a:r>
              <a:rPr lang="ru-RU" sz="2800" dirty="0"/>
              <a:t>педагогический проект организации и реализации проектной и учебно-исследовательской деятельности обучающихся.</a:t>
            </a:r>
          </a:p>
        </p:txBody>
      </p:sp>
      <p:pic>
        <p:nvPicPr>
          <p:cNvPr id="4099" name="Picture 3" descr="C:\Users\Надежда Малышева\Desktop\стремление 2016\фото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5" y="3397305"/>
            <a:ext cx="3366121" cy="25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8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Открытие Вашего творческого потенциала – непрогнозируемый эффект наших курсов</a:t>
            </a:r>
            <a:endParaRPr lang="ru-RU" sz="2200" dirty="0"/>
          </a:p>
        </p:txBody>
      </p:sp>
      <p:pic>
        <p:nvPicPr>
          <p:cNvPr id="7172" name="Picture 4" descr="C:\Users\Надежда Малышева\Pictures\Рисунок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272808" cy="47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1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" y="3212976"/>
            <a:ext cx="8229600" cy="2836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</a:t>
            </a:r>
            <a:r>
              <a:rPr lang="ru-RU" i="1" dirty="0">
                <a:latin typeface="Tahoma" pitchFamily="34" charset="0"/>
                <a:ea typeface="Tahoma" pitchFamily="34" charset="0"/>
                <a:cs typeface="Tahoma" pitchFamily="34" charset="0"/>
              </a:rPr>
              <a:t>дставляют авторский курс </a:t>
            </a:r>
            <a:endParaRPr lang="ru-RU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Проектная и исследовательская деятельность педагогов и учащихся в условиях реализации федеральных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государственных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стандартов общего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802"/>
            <a:ext cx="84604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Краснов Сергей Иванович, </a:t>
            </a:r>
            <a:endParaRPr lang="ru-RU" sz="22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кандидат </a:t>
            </a:r>
            <a:r>
              <a:rPr lang="ru-RU" sz="2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пед.наук</a:t>
            </a:r>
            <a:r>
              <a:rPr lang="ru-RU" sz="2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старший научный сотрудник </a:t>
            </a:r>
            <a:r>
              <a:rPr lang="ru-RU" sz="2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Малышева 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Надежда Викторовна</a:t>
            </a:r>
            <a:r>
              <a:rPr lang="ru-RU" sz="2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ru-RU" sz="2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научный сотрудник 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"Института </a:t>
            </a:r>
            <a:r>
              <a:rPr lang="ru-RU" sz="2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стратегии развития образования </a:t>
            </a:r>
            <a:r>
              <a:rPr lang="ru-RU" sz="2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РАО»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8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7992888" cy="57606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Удостоверение государственного образца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70495" cy="24852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2016 году программа прошла экспертизу МИОО.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764704"/>
            <a:ext cx="5711690" cy="400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7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ru-RU" dirty="0" smtClean="0"/>
              <a:t>Особенности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Область </a:t>
            </a:r>
            <a:r>
              <a:rPr lang="ru-RU" dirty="0"/>
              <a:t>профессиональной деятельности обучающихся</a:t>
            </a:r>
            <a:r>
              <a:rPr lang="ru-RU" dirty="0" smtClean="0"/>
              <a:t>– </a:t>
            </a:r>
            <a:r>
              <a:rPr lang="ru-RU" dirty="0"/>
              <a:t>основное общее, среднее общее образование.</a:t>
            </a:r>
          </a:p>
          <a:p>
            <a:r>
              <a:rPr lang="ru-RU" dirty="0" smtClean="0"/>
              <a:t> </a:t>
            </a:r>
            <a:r>
              <a:rPr lang="ru-RU" dirty="0"/>
              <a:t>Форма обучения: </a:t>
            </a:r>
            <a:r>
              <a:rPr lang="ru-RU" dirty="0" smtClean="0"/>
              <a:t>очно-заочная</a:t>
            </a:r>
            <a:endParaRPr lang="ru-RU" dirty="0"/>
          </a:p>
          <a:p>
            <a:r>
              <a:rPr lang="ru-RU" dirty="0" smtClean="0"/>
              <a:t>Срок </a:t>
            </a:r>
            <a:r>
              <a:rPr lang="ru-RU" dirty="0"/>
              <a:t>освоения программы: 72 </a:t>
            </a:r>
            <a:r>
              <a:rPr lang="ru-RU" dirty="0" smtClean="0"/>
              <a:t>часа</a:t>
            </a:r>
          </a:p>
          <a:p>
            <a:pPr marL="283464" lvl="1" indent="0">
              <a:buNone/>
            </a:pPr>
            <a:r>
              <a:rPr lang="ru-RU" dirty="0" smtClean="0"/>
              <a:t> (30ч. очно, 42ч. заочно)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Режим занятий: </a:t>
            </a:r>
            <a:r>
              <a:rPr lang="ru-RU" dirty="0" smtClean="0"/>
              <a:t>5-6 часов </a:t>
            </a:r>
            <a:r>
              <a:rPr lang="ru-RU" dirty="0"/>
              <a:t>в день</a:t>
            </a:r>
            <a:r>
              <a:rPr lang="ru-RU" dirty="0" smtClean="0"/>
              <a:t>, </a:t>
            </a:r>
          </a:p>
          <a:p>
            <a:pPr marL="864108" lvl="2" indent="-342900">
              <a:buFontTx/>
              <a:buChar char="-"/>
            </a:pPr>
            <a:r>
              <a:rPr lang="ru-RU" dirty="0" smtClean="0"/>
              <a:t>5 дней </a:t>
            </a:r>
          </a:p>
          <a:p>
            <a:pPr marL="864108" lvl="2" indent="-342900">
              <a:buFontTx/>
              <a:buChar char="-"/>
            </a:pPr>
            <a:r>
              <a:rPr lang="ru-RU" dirty="0" smtClean="0"/>
              <a:t>(1-вводное, 3 дня интенсив,1-заключительное)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76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r>
              <a:rPr lang="ru-RU" dirty="0" smtClean="0"/>
              <a:t>Особенности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4039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Корпоративное обучение на базе учебного заведения.</a:t>
            </a:r>
          </a:p>
          <a:p>
            <a:pPr algn="just"/>
            <a:r>
              <a:rPr lang="ru-RU" dirty="0" err="1" smtClean="0"/>
              <a:t>Деятельностная</a:t>
            </a:r>
            <a:r>
              <a:rPr lang="ru-RU" dirty="0" smtClean="0"/>
              <a:t> форма. 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Большое количество практических занятий и примеров технологии.</a:t>
            </a:r>
          </a:p>
          <a:p>
            <a:pPr algn="just"/>
            <a:r>
              <a:rPr lang="ru-RU" dirty="0" smtClean="0"/>
              <a:t>Теоретические разработки базируются на более чем 20-летнем практическом опыте разработчиков.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Надежда Малышева\Desktop\экспериментальные площадки\кпк\2116\44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1993404" cy="14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8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83480"/>
            <a:ext cx="856895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Увлекательное дело - проектирование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5149"/>
            <a:ext cx="6192688" cy="464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17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6436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Основное содержание программы: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1683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компоненты организации проектной деятельности, элементы учебной исследовательской деятельности и этапы исследования.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3734" y="3068960"/>
            <a:ext cx="717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способы создания детско-взрослого культурно-ценностного сообщества посредством реализации проектной и учебно-исследовательской деятельности учащихся.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3574" y="4365103"/>
            <a:ext cx="734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технологии организации деловых игр как методов активизации творческой деятельности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74566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6147" name="Picture 3" descr="C:\Users\Надежда Малышева\Desktop\экспериментальные площадки\кпк\курсы 1558\фото\IMG_7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225"/>
            <a:ext cx="6336703" cy="49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8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550" y="332656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результате вы будете знать: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8542" y="119675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пути достижения образовательных результатов посредством реализации проектной и учебно-исследовательской деятельности учащихся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2000" dirty="0" err="1" smtClean="0"/>
              <a:t>метапредметных</a:t>
            </a:r>
            <a:r>
              <a:rPr lang="ru-RU" sz="2000" dirty="0" smtClean="0"/>
              <a:t> </a:t>
            </a:r>
            <a:r>
              <a:rPr lang="ru-RU" sz="2000" dirty="0"/>
              <a:t>— владение навыками учебно-исследовательской и проектной деятельности;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2000" dirty="0" smtClean="0"/>
              <a:t>предметных </a:t>
            </a:r>
            <a:r>
              <a:rPr lang="ru-RU" sz="2000" dirty="0"/>
              <a:t>— формирование научного типа мышления, владение научной терминологией, ключевыми понятиями, методами и приемами проектной и учебно-исследовательской деятельности;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2000" dirty="0" smtClean="0"/>
              <a:t>личностных </a:t>
            </a:r>
            <a:r>
              <a:rPr lang="ru-RU" sz="2000" dirty="0"/>
              <a:t>— навыки сотрудничества </a:t>
            </a:r>
            <a:r>
              <a:rPr lang="ru-RU" sz="2000" dirty="0" smtClean="0"/>
              <a:t>с  коллегами и учащимися </a:t>
            </a:r>
            <a:r>
              <a:rPr lang="ru-RU" sz="2000" dirty="0"/>
              <a:t>в образовательной, учебно-исследовательской, проектной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03260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</TotalTime>
  <Words>271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КУРСЫ ПОВЫШЕНИЯ КВАЛИФИКАЦИИ</vt:lpstr>
      <vt:lpstr> "  </vt:lpstr>
      <vt:lpstr>Удостоверение государственного образца</vt:lpstr>
      <vt:lpstr>Особенности программы</vt:lpstr>
      <vt:lpstr>Особенности программы:</vt:lpstr>
      <vt:lpstr>Увлекательное дело - проектирование</vt:lpstr>
      <vt:lpstr>Основное содержание программы:</vt:lpstr>
      <vt:lpstr>Работа в группах</vt:lpstr>
      <vt:lpstr>В результате вы будете знать:</vt:lpstr>
      <vt:lpstr>В результате вы будете уметь:</vt:lpstr>
      <vt:lpstr>Открытие Вашего творческого потенциала – непрогнозируемый эффект наших курсов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КУРСЫ ПОВЫШЕНИЯ КВАЛИФИКАЦИИ</dc:title>
  <dc:creator>Надежда Малышева</dc:creator>
  <cp:lastModifiedBy>Надежда Малышева</cp:lastModifiedBy>
  <cp:revision>7</cp:revision>
  <dcterms:created xsi:type="dcterms:W3CDTF">2017-03-24T13:24:53Z</dcterms:created>
  <dcterms:modified xsi:type="dcterms:W3CDTF">2017-03-24T14:31:04Z</dcterms:modified>
</cp:coreProperties>
</file>